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Bad Russian" charset="1" panose="02000506080000020004"/>
      <p:regular r:id="rId14"/>
    </p:embeddedFont>
    <p:embeddedFont>
      <p:font typeface="TT Fors" charset="1" panose="020B0003030001020000"/>
      <p:regular r:id="rId15"/>
    </p:embeddedFont>
    <p:embeddedFont>
      <p:font typeface="Extenda 60 Giga" charset="1" panose="020B0003020200000002"/>
      <p:regular r:id="rId16"/>
    </p:embeddedFont>
    <p:embeddedFont>
      <p:font typeface="Scandilover Script" charset="1" panose="020005050000000200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 Id="rId8"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 Id="rId8"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1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2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6561434" y="8284943"/>
            <a:ext cx="1395733" cy="1395733"/>
          </a:xfrm>
          <a:custGeom>
            <a:avLst/>
            <a:gdLst/>
            <a:ahLst/>
            <a:cxnLst/>
            <a:rect r="r" b="b" t="t" l="l"/>
            <a:pathLst>
              <a:path h="1395733" w="1395733">
                <a:moveTo>
                  <a:pt x="0" y="0"/>
                </a:moveTo>
                <a:lnTo>
                  <a:pt x="1395732" y="0"/>
                </a:lnTo>
                <a:lnTo>
                  <a:pt x="1395732" y="1395733"/>
                </a:lnTo>
                <a:lnTo>
                  <a:pt x="0" y="13957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528651" y="837304"/>
            <a:ext cx="4073657" cy="8420996"/>
          </a:xfrm>
          <a:custGeom>
            <a:avLst/>
            <a:gdLst/>
            <a:ahLst/>
            <a:cxnLst/>
            <a:rect r="r" b="b" t="t" l="l"/>
            <a:pathLst>
              <a:path h="8420996" w="4073657">
                <a:moveTo>
                  <a:pt x="0" y="0"/>
                </a:moveTo>
                <a:lnTo>
                  <a:pt x="4073657" y="0"/>
                </a:lnTo>
                <a:lnTo>
                  <a:pt x="4073657" y="8420996"/>
                </a:lnTo>
                <a:lnTo>
                  <a:pt x="0" y="84209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405041" y="4581289"/>
            <a:ext cx="9580966" cy="1877949"/>
          </a:xfrm>
          <a:prstGeom prst="rect">
            <a:avLst/>
          </a:prstGeom>
        </p:spPr>
        <p:txBody>
          <a:bodyPr anchor="t" rtlCol="false" tIns="0" lIns="0" bIns="0" rIns="0">
            <a:spAutoFit/>
          </a:bodyPr>
          <a:lstStyle/>
          <a:p>
            <a:pPr algn="l">
              <a:lnSpc>
                <a:spcPts val="13968"/>
              </a:lnSpc>
            </a:pPr>
            <a:r>
              <a:rPr lang="en-US" sz="14400">
                <a:solidFill>
                  <a:srgbClr val="8B8971"/>
                </a:solidFill>
                <a:latin typeface="Bad Russian"/>
                <a:ea typeface="Bad Russian"/>
                <a:cs typeface="Bad Russian"/>
                <a:sym typeface="Bad Russian"/>
              </a:rPr>
              <a:t>darrius Lee</a:t>
            </a:r>
          </a:p>
        </p:txBody>
      </p:sp>
      <p:sp>
        <p:nvSpPr>
          <p:cNvPr name="TextBox 6" id="6"/>
          <p:cNvSpPr txBox="true"/>
          <p:nvPr/>
        </p:nvSpPr>
        <p:spPr>
          <a:xfrm rot="0">
            <a:off x="8165852" y="6216033"/>
            <a:ext cx="5764089" cy="4387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PORTFOLIO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438403" y="152403"/>
            <a:ext cx="12107372" cy="1562094"/>
          </a:xfrm>
          <a:prstGeom prst="rect">
            <a:avLst/>
          </a:prstGeom>
        </p:spPr>
        <p:txBody>
          <a:bodyPr anchor="t" rtlCol="false" tIns="0" lIns="0" bIns="0" rIns="0">
            <a:spAutoFit/>
          </a:bodyPr>
          <a:lstStyle/>
          <a:p>
            <a:pPr algn="l">
              <a:lnSpc>
                <a:spcPts val="12600"/>
              </a:lnSpc>
            </a:pPr>
            <a:r>
              <a:rPr lang="en-US" sz="9000">
                <a:solidFill>
                  <a:srgbClr val="8B8971"/>
                </a:solidFill>
                <a:latin typeface="Bad Russian"/>
                <a:ea typeface="Bad Russian"/>
                <a:cs typeface="Bad Russian"/>
                <a:sym typeface="Bad Russian"/>
              </a:rPr>
              <a:t>VOss family Clinic</a:t>
            </a:r>
          </a:p>
        </p:txBody>
      </p:sp>
      <p:sp>
        <p:nvSpPr>
          <p:cNvPr name="TextBox 4" id="4"/>
          <p:cNvSpPr txBox="true"/>
          <p:nvPr/>
        </p:nvSpPr>
        <p:spPr>
          <a:xfrm rot="0">
            <a:off x="8625898" y="2418715"/>
            <a:ext cx="7839753" cy="31819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About: Voss Family Clinic is a local family doctor’s office in HTX Sugar Land where you can go for regular physicals, chronic health support, urgent care, and things like allergy or weight-loss programs. Their team focuses on helping people stay well with personalized care and practical solutions</a:t>
            </a:r>
          </a:p>
        </p:txBody>
      </p:sp>
      <p:sp>
        <p:nvSpPr>
          <p:cNvPr name="Freeform 5" id="5"/>
          <p:cNvSpPr/>
          <p:nvPr/>
        </p:nvSpPr>
        <p:spPr>
          <a:xfrm flipH="false" flipV="false" rot="0">
            <a:off x="438403" y="2193869"/>
            <a:ext cx="7704218" cy="7226191"/>
          </a:xfrm>
          <a:custGeom>
            <a:avLst/>
            <a:gdLst/>
            <a:ahLst/>
            <a:cxnLst/>
            <a:rect r="r" b="b" t="t" l="l"/>
            <a:pathLst>
              <a:path h="7226191" w="7704218">
                <a:moveTo>
                  <a:pt x="0" y="0"/>
                </a:moveTo>
                <a:lnTo>
                  <a:pt x="7704218" y="0"/>
                </a:lnTo>
                <a:lnTo>
                  <a:pt x="7704218" y="7226191"/>
                </a:lnTo>
                <a:lnTo>
                  <a:pt x="0" y="7226191"/>
                </a:lnTo>
                <a:lnTo>
                  <a:pt x="0" y="0"/>
                </a:lnTo>
                <a:close/>
              </a:path>
            </a:pathLst>
          </a:custGeom>
          <a:blipFill>
            <a:blip r:embed="rId3"/>
            <a:stretch>
              <a:fillRect l="-11855" t="0" r="-11855" b="0"/>
            </a:stretch>
          </a:blipFill>
        </p:spPr>
      </p:sp>
      <p:sp>
        <p:nvSpPr>
          <p:cNvPr name="Freeform 6" id="6"/>
          <p:cNvSpPr/>
          <p:nvPr/>
        </p:nvSpPr>
        <p:spPr>
          <a:xfrm flipH="false" flipV="false" rot="0">
            <a:off x="11459759" y="798136"/>
            <a:ext cx="1395733" cy="1395733"/>
          </a:xfrm>
          <a:custGeom>
            <a:avLst/>
            <a:gdLst/>
            <a:ahLst/>
            <a:cxnLst/>
            <a:rect r="r" b="b" t="t" l="l"/>
            <a:pathLst>
              <a:path h="1395733" w="1395733">
                <a:moveTo>
                  <a:pt x="0" y="0"/>
                </a:moveTo>
                <a:lnTo>
                  <a:pt x="1395733" y="0"/>
                </a:lnTo>
                <a:lnTo>
                  <a:pt x="1395733" y="1395733"/>
                </a:lnTo>
                <a:lnTo>
                  <a:pt x="0" y="13957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8778298" y="5829300"/>
            <a:ext cx="9509702" cy="3639185"/>
          </a:xfrm>
          <a:prstGeom prst="rect">
            <a:avLst/>
          </a:prstGeom>
        </p:spPr>
        <p:txBody>
          <a:bodyPr anchor="t" rtlCol="false" tIns="0" lIns="0" bIns="0" rIns="0">
            <a:spAutoFit/>
          </a:bodyPr>
          <a:lstStyle/>
          <a:p>
            <a:pPr algn="l" marL="561337" indent="-280669" lvl="1">
              <a:lnSpc>
                <a:spcPts val="3639"/>
              </a:lnSpc>
              <a:buFont typeface="Arial"/>
              <a:buChar char="•"/>
            </a:pPr>
            <a:r>
              <a:rPr lang="en-US" sz="2599">
                <a:solidFill>
                  <a:srgbClr val="8B8971"/>
                </a:solidFill>
                <a:latin typeface="TT Fors"/>
                <a:ea typeface="TT Fors"/>
                <a:cs typeface="TT Fors"/>
                <a:sym typeface="TT Fors"/>
              </a:rPr>
              <a:t>My Role: Marketing &amp; Community Outreach Coordinator. Managed social media and content creation for clinic marketing initiatives. Conducted in-person outreach at hospitals, events, and conferences to promote clinic services and increase patient engagement. Communicated brand mission and care offerings to healthcare professionals and community audiences.</a:t>
            </a:r>
          </a:p>
          <a:p>
            <a:pPr algn="l" marL="0" indent="0" lvl="0">
              <a:lnSpc>
                <a:spcPts val="3639"/>
              </a:lnSpc>
              <a:spcBef>
                <a:spcPct val="0"/>
              </a:spcBef>
            </a:pPr>
          </a:p>
        </p:txBody>
      </p:sp>
      <p:sp>
        <p:nvSpPr>
          <p:cNvPr name="TextBox 8" id="8"/>
          <p:cNvSpPr txBox="true"/>
          <p:nvPr/>
        </p:nvSpPr>
        <p:spPr>
          <a:xfrm rot="0">
            <a:off x="9616046" y="9220200"/>
            <a:ext cx="7319555" cy="935355"/>
          </a:xfrm>
          <a:prstGeom prst="rect">
            <a:avLst/>
          </a:prstGeom>
        </p:spPr>
        <p:txBody>
          <a:bodyPr anchor="t" rtlCol="false" tIns="0" lIns="0" bIns="0" rIns="0">
            <a:spAutoFit/>
          </a:bodyPr>
          <a:lstStyle/>
          <a:p>
            <a:pPr algn="l">
              <a:lnSpc>
                <a:spcPts val="2520"/>
              </a:lnSpc>
            </a:pPr>
            <a:r>
              <a:rPr lang="en-US" sz="1800">
                <a:solidFill>
                  <a:srgbClr val="8B8971"/>
                </a:solidFill>
                <a:latin typeface="TT Fors"/>
                <a:ea typeface="TT Fors"/>
                <a:cs typeface="TT Fors"/>
                <a:sym typeface="TT Fors"/>
              </a:rPr>
              <a:t> Target: healthcare professionals, physicians, nurses, and hospital staff patients, families, and community members</a:t>
            </a:r>
          </a:p>
          <a:p>
            <a:pPr algn="l" marL="0" indent="0" lvl="0">
              <a:lnSpc>
                <a:spcPts val="2520"/>
              </a:lnSpc>
              <a:spcBef>
                <a:spcPct val="0"/>
              </a:spcBef>
            </a:pPr>
          </a:p>
        </p:txBody>
      </p:sp>
      <p:sp>
        <p:nvSpPr>
          <p:cNvPr name="TextBox 9" id="9"/>
          <p:cNvSpPr txBox="true"/>
          <p:nvPr/>
        </p:nvSpPr>
        <p:spPr>
          <a:xfrm rot="0">
            <a:off x="15918554" y="170500"/>
            <a:ext cx="7319555" cy="306705"/>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8B8971"/>
                </a:solidFill>
                <a:latin typeface="TT Fors"/>
                <a:ea typeface="TT Fors"/>
                <a:cs typeface="TT Fors"/>
                <a:sym typeface="TT Fors"/>
              </a:rPr>
              <a:t>Aug 2024- April 2025</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3690162" y="4964984"/>
            <a:ext cx="4207313" cy="4741849"/>
          </a:xfrm>
          <a:custGeom>
            <a:avLst/>
            <a:gdLst/>
            <a:ahLst/>
            <a:cxnLst/>
            <a:rect r="r" b="b" t="t" l="l"/>
            <a:pathLst>
              <a:path h="4741849" w="4207313">
                <a:moveTo>
                  <a:pt x="0" y="0"/>
                </a:moveTo>
                <a:lnTo>
                  <a:pt x="4207313" y="0"/>
                </a:lnTo>
                <a:lnTo>
                  <a:pt x="4207313" y="4741849"/>
                </a:lnTo>
                <a:lnTo>
                  <a:pt x="0" y="4741849"/>
                </a:lnTo>
                <a:lnTo>
                  <a:pt x="0" y="0"/>
                </a:lnTo>
                <a:close/>
              </a:path>
            </a:pathLst>
          </a:custGeom>
          <a:blipFill>
            <a:blip r:embed="rId3"/>
            <a:stretch>
              <a:fillRect l="0" t="0" r="0" b="0"/>
            </a:stretch>
          </a:blipFill>
        </p:spPr>
      </p:sp>
      <p:sp>
        <p:nvSpPr>
          <p:cNvPr name="Freeform 4" id="4"/>
          <p:cNvSpPr/>
          <p:nvPr/>
        </p:nvSpPr>
        <p:spPr>
          <a:xfrm flipH="false" flipV="false" rot="0">
            <a:off x="13697845" y="329945"/>
            <a:ext cx="4213771" cy="4114646"/>
          </a:xfrm>
          <a:custGeom>
            <a:avLst/>
            <a:gdLst/>
            <a:ahLst/>
            <a:cxnLst/>
            <a:rect r="r" b="b" t="t" l="l"/>
            <a:pathLst>
              <a:path h="4114646" w="4213771">
                <a:moveTo>
                  <a:pt x="0" y="0"/>
                </a:moveTo>
                <a:lnTo>
                  <a:pt x="4213771" y="0"/>
                </a:lnTo>
                <a:lnTo>
                  <a:pt x="4213771" y="4114646"/>
                </a:lnTo>
                <a:lnTo>
                  <a:pt x="0" y="4114646"/>
                </a:lnTo>
                <a:lnTo>
                  <a:pt x="0" y="0"/>
                </a:lnTo>
                <a:close/>
              </a:path>
            </a:pathLst>
          </a:custGeom>
          <a:blipFill>
            <a:blip r:embed="rId4"/>
            <a:stretch>
              <a:fillRect l="-14088" t="0" r="-14088" b="0"/>
            </a:stretch>
          </a:blipFill>
        </p:spPr>
      </p:sp>
      <p:sp>
        <p:nvSpPr>
          <p:cNvPr name="Freeform 5" id="5"/>
          <p:cNvSpPr/>
          <p:nvPr/>
        </p:nvSpPr>
        <p:spPr>
          <a:xfrm flipH="false" flipV="false" rot="0">
            <a:off x="9076398" y="622395"/>
            <a:ext cx="4291344" cy="4610725"/>
          </a:xfrm>
          <a:custGeom>
            <a:avLst/>
            <a:gdLst/>
            <a:ahLst/>
            <a:cxnLst/>
            <a:rect r="r" b="b" t="t" l="l"/>
            <a:pathLst>
              <a:path h="4610725" w="4291344">
                <a:moveTo>
                  <a:pt x="0" y="0"/>
                </a:moveTo>
                <a:lnTo>
                  <a:pt x="4291344" y="0"/>
                </a:lnTo>
                <a:lnTo>
                  <a:pt x="4291344" y="4610726"/>
                </a:lnTo>
                <a:lnTo>
                  <a:pt x="0" y="4610726"/>
                </a:lnTo>
                <a:lnTo>
                  <a:pt x="0" y="0"/>
                </a:lnTo>
                <a:close/>
              </a:path>
            </a:pathLst>
          </a:custGeom>
          <a:blipFill>
            <a:blip r:embed="rId5"/>
            <a:stretch>
              <a:fillRect l="-3600" t="0" r="-3600" b="-2572"/>
            </a:stretch>
          </a:blipFill>
        </p:spPr>
      </p:sp>
      <p:sp>
        <p:nvSpPr>
          <p:cNvPr name="Freeform 6" id="6"/>
          <p:cNvSpPr/>
          <p:nvPr/>
        </p:nvSpPr>
        <p:spPr>
          <a:xfrm flipH="false" flipV="false" rot="0">
            <a:off x="4460620" y="144531"/>
            <a:ext cx="1395733" cy="1395733"/>
          </a:xfrm>
          <a:custGeom>
            <a:avLst/>
            <a:gdLst/>
            <a:ahLst/>
            <a:cxnLst/>
            <a:rect r="r" b="b" t="t" l="l"/>
            <a:pathLst>
              <a:path h="1395733" w="1395733">
                <a:moveTo>
                  <a:pt x="0" y="0"/>
                </a:moveTo>
                <a:lnTo>
                  <a:pt x="1395733" y="0"/>
                </a:lnTo>
                <a:lnTo>
                  <a:pt x="1395733" y="1395732"/>
                </a:lnTo>
                <a:lnTo>
                  <a:pt x="0" y="13957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6531512" y="5384504"/>
            <a:ext cx="6572450" cy="4639723"/>
          </a:xfrm>
          <a:custGeom>
            <a:avLst/>
            <a:gdLst/>
            <a:ahLst/>
            <a:cxnLst/>
            <a:rect r="r" b="b" t="t" l="l"/>
            <a:pathLst>
              <a:path h="4639723" w="6572450">
                <a:moveTo>
                  <a:pt x="0" y="0"/>
                </a:moveTo>
                <a:lnTo>
                  <a:pt x="6572450" y="0"/>
                </a:lnTo>
                <a:lnTo>
                  <a:pt x="6572450" y="4639723"/>
                </a:lnTo>
                <a:lnTo>
                  <a:pt x="0" y="4639723"/>
                </a:lnTo>
                <a:lnTo>
                  <a:pt x="0" y="0"/>
                </a:lnTo>
                <a:close/>
              </a:path>
            </a:pathLst>
          </a:custGeom>
          <a:blipFill>
            <a:blip r:embed="rId8"/>
            <a:stretch>
              <a:fillRect l="-1673" t="0" r="0" b="0"/>
            </a:stretch>
          </a:blipFill>
        </p:spPr>
      </p:sp>
      <p:sp>
        <p:nvSpPr>
          <p:cNvPr name="TextBox 8" id="8"/>
          <p:cNvSpPr txBox="true"/>
          <p:nvPr/>
        </p:nvSpPr>
        <p:spPr>
          <a:xfrm rot="0">
            <a:off x="215560" y="429901"/>
            <a:ext cx="4245060" cy="1110362"/>
          </a:xfrm>
          <a:prstGeom prst="rect">
            <a:avLst/>
          </a:prstGeom>
        </p:spPr>
        <p:txBody>
          <a:bodyPr anchor="t" rtlCol="false" tIns="0" lIns="0" bIns="0" rIns="0">
            <a:spAutoFit/>
          </a:bodyPr>
          <a:lstStyle/>
          <a:p>
            <a:pPr algn="l" marL="0" indent="0" lvl="0">
              <a:lnSpc>
                <a:spcPts val="7742"/>
              </a:lnSpc>
              <a:spcBef>
                <a:spcPct val="0"/>
              </a:spcBef>
            </a:pPr>
            <a:r>
              <a:rPr lang="en-US" sz="9800">
                <a:solidFill>
                  <a:srgbClr val="8B8971"/>
                </a:solidFill>
                <a:latin typeface="Bad Russian"/>
                <a:ea typeface="Bad Russian"/>
                <a:cs typeface="Bad Russian"/>
                <a:sym typeface="Bad Russian"/>
              </a:rPr>
              <a:t>ibn sina</a:t>
            </a:r>
          </a:p>
        </p:txBody>
      </p:sp>
      <p:sp>
        <p:nvSpPr>
          <p:cNvPr name="TextBox 9" id="9"/>
          <p:cNvSpPr txBox="true"/>
          <p:nvPr/>
        </p:nvSpPr>
        <p:spPr>
          <a:xfrm rot="0">
            <a:off x="215560" y="9530302"/>
            <a:ext cx="7560790" cy="4387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April 2025 - Aug 2025 </a:t>
            </a:r>
          </a:p>
        </p:txBody>
      </p:sp>
      <p:sp>
        <p:nvSpPr>
          <p:cNvPr name="TextBox 10" id="10"/>
          <p:cNvSpPr txBox="true"/>
          <p:nvPr/>
        </p:nvSpPr>
        <p:spPr>
          <a:xfrm rot="0">
            <a:off x="215560" y="1913940"/>
            <a:ext cx="7560790" cy="22675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About : Ibn Sina Foundation is a nonprofit community health organization that provides affordable medical, dental, and mental health care to underserved families in the Houston area.</a:t>
            </a:r>
          </a:p>
        </p:txBody>
      </p:sp>
      <p:sp>
        <p:nvSpPr>
          <p:cNvPr name="TextBox 11" id="11"/>
          <p:cNvSpPr txBox="true"/>
          <p:nvPr/>
        </p:nvSpPr>
        <p:spPr>
          <a:xfrm rot="0">
            <a:off x="215560" y="4368153"/>
            <a:ext cx="5992102" cy="50107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My Role:  Marketing &amp; Community Outreach Coordinator. Managed social media and content creation for clinic marketing initiatives. Conducted in-person outreach at hospitals, events, and conferences to promote clinic services and increase patient engagement. Communicated brand mission and care offerings to healthcare professionals and community audiences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3121650" y="1217560"/>
            <a:ext cx="6636399" cy="870568"/>
          </a:xfrm>
          <a:prstGeom prst="rect">
            <a:avLst/>
          </a:prstGeom>
        </p:spPr>
        <p:txBody>
          <a:bodyPr anchor="t" rtlCol="false" tIns="0" lIns="0" bIns="0" rIns="0">
            <a:spAutoFit/>
          </a:bodyPr>
          <a:lstStyle/>
          <a:p>
            <a:pPr algn="l">
              <a:lnSpc>
                <a:spcPts val="7140"/>
              </a:lnSpc>
            </a:pPr>
            <a:r>
              <a:rPr lang="en-US" sz="5100">
                <a:solidFill>
                  <a:srgbClr val="8B8971"/>
                </a:solidFill>
                <a:latin typeface="Bad Russian"/>
                <a:ea typeface="Bad Russian"/>
                <a:cs typeface="Bad Russian"/>
                <a:sym typeface="Bad Russian"/>
              </a:rPr>
              <a:t>terra Health</a:t>
            </a:r>
          </a:p>
        </p:txBody>
      </p:sp>
      <p:sp>
        <p:nvSpPr>
          <p:cNvPr name="TextBox 4" id="4"/>
          <p:cNvSpPr txBox="true"/>
          <p:nvPr/>
        </p:nvSpPr>
        <p:spPr>
          <a:xfrm rot="0">
            <a:off x="13121650" y="2515740"/>
            <a:ext cx="5317770" cy="3639185"/>
          </a:xfrm>
          <a:prstGeom prst="rect">
            <a:avLst/>
          </a:prstGeom>
        </p:spPr>
        <p:txBody>
          <a:bodyPr anchor="t" rtlCol="false" tIns="0" lIns="0" bIns="0" rIns="0">
            <a:spAutoFit/>
          </a:bodyPr>
          <a:lstStyle/>
          <a:p>
            <a:pPr algn="l">
              <a:lnSpc>
                <a:spcPts val="3639"/>
              </a:lnSpc>
            </a:pPr>
            <a:r>
              <a:rPr lang="en-US" sz="2599">
                <a:solidFill>
                  <a:srgbClr val="8B8971"/>
                </a:solidFill>
                <a:latin typeface="TT Fors"/>
                <a:ea typeface="TT Fors"/>
                <a:cs typeface="TT Fors"/>
                <a:sym typeface="TT Fors"/>
              </a:rPr>
              <a:t>About -Terra Health is all about natural wellness, especially gut health. It started from personal experience and now focuses on creating products that mix natural ingredients with science to help people feel better day to day.</a:t>
            </a:r>
          </a:p>
          <a:p>
            <a:pPr algn="l">
              <a:lnSpc>
                <a:spcPts val="3639"/>
              </a:lnSpc>
            </a:pPr>
          </a:p>
        </p:txBody>
      </p:sp>
      <p:sp>
        <p:nvSpPr>
          <p:cNvPr name="Freeform 5" id="5"/>
          <p:cNvSpPr/>
          <p:nvPr/>
        </p:nvSpPr>
        <p:spPr>
          <a:xfrm flipH="false" flipV="false" rot="0">
            <a:off x="306229" y="4067380"/>
            <a:ext cx="4800624" cy="4404360"/>
          </a:xfrm>
          <a:custGeom>
            <a:avLst/>
            <a:gdLst/>
            <a:ahLst/>
            <a:cxnLst/>
            <a:rect r="r" b="b" t="t" l="l"/>
            <a:pathLst>
              <a:path h="4404360" w="4800624">
                <a:moveTo>
                  <a:pt x="0" y="0"/>
                </a:moveTo>
                <a:lnTo>
                  <a:pt x="4800624" y="0"/>
                </a:lnTo>
                <a:lnTo>
                  <a:pt x="4800624" y="4404360"/>
                </a:lnTo>
                <a:lnTo>
                  <a:pt x="0" y="4404360"/>
                </a:lnTo>
                <a:lnTo>
                  <a:pt x="0" y="0"/>
                </a:lnTo>
                <a:close/>
              </a:path>
            </a:pathLst>
          </a:custGeom>
          <a:blipFill>
            <a:blip r:embed="rId3"/>
            <a:stretch>
              <a:fillRect l="-36612" t="0" r="-32150" b="0"/>
            </a:stretch>
          </a:blipFill>
        </p:spPr>
      </p:sp>
      <p:sp>
        <p:nvSpPr>
          <p:cNvPr name="Freeform 6" id="6"/>
          <p:cNvSpPr/>
          <p:nvPr/>
        </p:nvSpPr>
        <p:spPr>
          <a:xfrm flipH="false" flipV="false" rot="0">
            <a:off x="306229" y="184968"/>
            <a:ext cx="6320827" cy="3638830"/>
          </a:xfrm>
          <a:custGeom>
            <a:avLst/>
            <a:gdLst/>
            <a:ahLst/>
            <a:cxnLst/>
            <a:rect r="r" b="b" t="t" l="l"/>
            <a:pathLst>
              <a:path h="3638830" w="6320827">
                <a:moveTo>
                  <a:pt x="0" y="0"/>
                </a:moveTo>
                <a:lnTo>
                  <a:pt x="6320827" y="0"/>
                </a:lnTo>
                <a:lnTo>
                  <a:pt x="6320827" y="3638830"/>
                </a:lnTo>
                <a:lnTo>
                  <a:pt x="0" y="3638830"/>
                </a:lnTo>
                <a:lnTo>
                  <a:pt x="0" y="0"/>
                </a:lnTo>
                <a:close/>
              </a:path>
            </a:pathLst>
          </a:custGeom>
          <a:blipFill>
            <a:blip r:embed="rId4"/>
            <a:stretch>
              <a:fillRect l="0" t="0" r="-837" b="0"/>
            </a:stretch>
          </a:blipFill>
        </p:spPr>
      </p:sp>
      <p:sp>
        <p:nvSpPr>
          <p:cNvPr name="Freeform 7" id="7"/>
          <p:cNvSpPr/>
          <p:nvPr/>
        </p:nvSpPr>
        <p:spPr>
          <a:xfrm flipH="false" flipV="false" rot="0">
            <a:off x="6996260" y="361185"/>
            <a:ext cx="5753914" cy="4404360"/>
          </a:xfrm>
          <a:custGeom>
            <a:avLst/>
            <a:gdLst/>
            <a:ahLst/>
            <a:cxnLst/>
            <a:rect r="r" b="b" t="t" l="l"/>
            <a:pathLst>
              <a:path h="4404360" w="5753914">
                <a:moveTo>
                  <a:pt x="0" y="0"/>
                </a:moveTo>
                <a:lnTo>
                  <a:pt x="5753915" y="0"/>
                </a:lnTo>
                <a:lnTo>
                  <a:pt x="5753915" y="4404360"/>
                </a:lnTo>
                <a:lnTo>
                  <a:pt x="0" y="4404360"/>
                </a:lnTo>
                <a:lnTo>
                  <a:pt x="0" y="0"/>
                </a:lnTo>
                <a:close/>
              </a:path>
            </a:pathLst>
          </a:custGeom>
          <a:blipFill>
            <a:blip r:embed="rId5"/>
            <a:stretch>
              <a:fillRect l="0" t="0" r="0" b="0"/>
            </a:stretch>
          </a:blipFill>
        </p:spPr>
      </p:sp>
      <p:sp>
        <p:nvSpPr>
          <p:cNvPr name="Freeform 8" id="8"/>
          <p:cNvSpPr/>
          <p:nvPr/>
        </p:nvSpPr>
        <p:spPr>
          <a:xfrm flipH="false" flipV="false" rot="0">
            <a:off x="16916606" y="184968"/>
            <a:ext cx="1127841" cy="1127841"/>
          </a:xfrm>
          <a:custGeom>
            <a:avLst/>
            <a:gdLst/>
            <a:ahLst/>
            <a:cxnLst/>
            <a:rect r="r" b="b" t="t" l="l"/>
            <a:pathLst>
              <a:path h="1127841" w="1127841">
                <a:moveTo>
                  <a:pt x="0" y="0"/>
                </a:moveTo>
                <a:lnTo>
                  <a:pt x="1127842" y="0"/>
                </a:lnTo>
                <a:lnTo>
                  <a:pt x="1127842" y="1127842"/>
                </a:lnTo>
                <a:lnTo>
                  <a:pt x="0" y="1127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5644317" y="5440842"/>
            <a:ext cx="5753914" cy="4404360"/>
          </a:xfrm>
          <a:custGeom>
            <a:avLst/>
            <a:gdLst/>
            <a:ahLst/>
            <a:cxnLst/>
            <a:rect r="r" b="b" t="t" l="l"/>
            <a:pathLst>
              <a:path h="4404360" w="5753914">
                <a:moveTo>
                  <a:pt x="0" y="0"/>
                </a:moveTo>
                <a:lnTo>
                  <a:pt x="5753915" y="0"/>
                </a:lnTo>
                <a:lnTo>
                  <a:pt x="5753915" y="4404360"/>
                </a:lnTo>
                <a:lnTo>
                  <a:pt x="0" y="4404360"/>
                </a:lnTo>
                <a:lnTo>
                  <a:pt x="0" y="0"/>
                </a:lnTo>
                <a:close/>
              </a:path>
            </a:pathLst>
          </a:custGeom>
          <a:blipFill>
            <a:blip r:embed="rId8"/>
            <a:stretch>
              <a:fillRect l="0" t="-831" r="0" b="-831"/>
            </a:stretch>
          </a:blipFill>
        </p:spPr>
      </p:sp>
      <p:sp>
        <p:nvSpPr>
          <p:cNvPr name="TextBox 10" id="10"/>
          <p:cNvSpPr txBox="true"/>
          <p:nvPr/>
        </p:nvSpPr>
        <p:spPr>
          <a:xfrm rot="0">
            <a:off x="12184880" y="6116825"/>
            <a:ext cx="5295647" cy="3328035"/>
          </a:xfrm>
          <a:prstGeom prst="rect">
            <a:avLst/>
          </a:prstGeom>
        </p:spPr>
        <p:txBody>
          <a:bodyPr anchor="t" rtlCol="false" tIns="0" lIns="0" bIns="0" rIns="0">
            <a:spAutoFit/>
          </a:bodyPr>
          <a:lstStyle/>
          <a:p>
            <a:pPr algn="l" marL="453390" indent="-226695" lvl="1">
              <a:lnSpc>
                <a:spcPts val="2940"/>
              </a:lnSpc>
              <a:buFont typeface="Arial"/>
              <a:buChar char="•"/>
            </a:pPr>
            <a:r>
              <a:rPr lang="en-US" sz="2100">
                <a:solidFill>
                  <a:srgbClr val="8B8971"/>
                </a:solidFill>
                <a:latin typeface="TT Fors"/>
                <a:ea typeface="TT Fors"/>
                <a:cs typeface="TT Fors"/>
                <a:sym typeface="TT Fors"/>
              </a:rPr>
              <a:t>My Role : Marketing Assistant -  Supported customer orders and inquiries for dietary supplements and prescription medications via outbound calls and email. Managed social media, content creation, and website updates. coordinated a small team to support project execution.</a:t>
            </a:r>
          </a:p>
          <a:p>
            <a:pPr algn="l">
              <a:lnSpc>
                <a:spcPts val="2940"/>
              </a:lnSpc>
            </a:pPr>
          </a:p>
        </p:txBody>
      </p:sp>
      <p:sp>
        <p:nvSpPr>
          <p:cNvPr name="TextBox 11" id="11"/>
          <p:cNvSpPr txBox="true"/>
          <p:nvPr/>
        </p:nvSpPr>
        <p:spPr>
          <a:xfrm rot="0">
            <a:off x="15323561" y="9610261"/>
            <a:ext cx="6636399" cy="422257"/>
          </a:xfrm>
          <a:prstGeom prst="rect">
            <a:avLst/>
          </a:prstGeom>
        </p:spPr>
        <p:txBody>
          <a:bodyPr anchor="t" rtlCol="false" tIns="0" lIns="0" bIns="0" rIns="0">
            <a:spAutoFit/>
          </a:bodyPr>
          <a:lstStyle/>
          <a:p>
            <a:pPr algn="l">
              <a:lnSpc>
                <a:spcPts val="3501"/>
              </a:lnSpc>
            </a:pPr>
            <a:r>
              <a:rPr lang="en-US" sz="2500">
                <a:solidFill>
                  <a:srgbClr val="8B8971"/>
                </a:solidFill>
                <a:latin typeface="Bad Russian"/>
                <a:ea typeface="Bad Russian"/>
                <a:cs typeface="Bad Russian"/>
                <a:sym typeface="Bad Russian"/>
              </a:rPr>
              <a:t>aug 2025--dec 2025</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2993231" y="363952"/>
            <a:ext cx="5796145" cy="5938578"/>
          </a:xfrm>
          <a:custGeom>
            <a:avLst/>
            <a:gdLst/>
            <a:ahLst/>
            <a:cxnLst/>
            <a:rect r="r" b="b" t="t" l="l"/>
            <a:pathLst>
              <a:path h="5938578" w="5796145">
                <a:moveTo>
                  <a:pt x="0" y="0"/>
                </a:moveTo>
                <a:lnTo>
                  <a:pt x="5796145" y="0"/>
                </a:lnTo>
                <a:lnTo>
                  <a:pt x="5796145" y="5938578"/>
                </a:lnTo>
                <a:lnTo>
                  <a:pt x="0" y="5938578"/>
                </a:lnTo>
                <a:lnTo>
                  <a:pt x="0" y="0"/>
                </a:lnTo>
                <a:close/>
              </a:path>
            </a:pathLst>
          </a:custGeom>
          <a:blipFill>
            <a:blip r:embed="rId3"/>
            <a:stretch>
              <a:fillRect l="-27520" t="0" r="-18847" b="0"/>
            </a:stretch>
          </a:blipFill>
        </p:spPr>
      </p:sp>
      <p:sp>
        <p:nvSpPr>
          <p:cNvPr name="Freeform 4" id="4"/>
          <p:cNvSpPr/>
          <p:nvPr/>
        </p:nvSpPr>
        <p:spPr>
          <a:xfrm flipH="false" flipV="false" rot="0">
            <a:off x="10993414" y="598083"/>
            <a:ext cx="1395733" cy="1395733"/>
          </a:xfrm>
          <a:custGeom>
            <a:avLst/>
            <a:gdLst/>
            <a:ahLst/>
            <a:cxnLst/>
            <a:rect r="r" b="b" t="t" l="l"/>
            <a:pathLst>
              <a:path h="1395733" w="1395733">
                <a:moveTo>
                  <a:pt x="0" y="0"/>
                </a:moveTo>
                <a:lnTo>
                  <a:pt x="1395733" y="0"/>
                </a:lnTo>
                <a:lnTo>
                  <a:pt x="1395733" y="1395733"/>
                </a:lnTo>
                <a:lnTo>
                  <a:pt x="0" y="13957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43350" y="381000"/>
            <a:ext cx="11691280" cy="1110362"/>
          </a:xfrm>
          <a:prstGeom prst="rect">
            <a:avLst/>
          </a:prstGeom>
        </p:spPr>
        <p:txBody>
          <a:bodyPr anchor="t" rtlCol="false" tIns="0" lIns="0" bIns="0" rIns="0">
            <a:spAutoFit/>
          </a:bodyPr>
          <a:lstStyle/>
          <a:p>
            <a:pPr algn="l" marL="0" indent="0" lvl="0">
              <a:lnSpc>
                <a:spcPts val="7742"/>
              </a:lnSpc>
              <a:spcBef>
                <a:spcPct val="0"/>
              </a:spcBef>
            </a:pPr>
            <a:r>
              <a:rPr lang="en-US" sz="9800">
                <a:solidFill>
                  <a:srgbClr val="8B8971"/>
                </a:solidFill>
                <a:latin typeface="Bad Russian"/>
                <a:ea typeface="Bad Russian"/>
                <a:cs typeface="Bad Russian"/>
                <a:sym typeface="Bad Russian"/>
              </a:rPr>
              <a:t>The Point</a:t>
            </a:r>
          </a:p>
        </p:txBody>
      </p:sp>
      <p:sp>
        <p:nvSpPr>
          <p:cNvPr name="TextBox 6" id="6"/>
          <p:cNvSpPr txBox="true"/>
          <p:nvPr/>
        </p:nvSpPr>
        <p:spPr>
          <a:xfrm rot="0">
            <a:off x="418423" y="1443737"/>
            <a:ext cx="8308198" cy="27247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About: The Point is this really cool event venue right on Mission Bay in San Diego. It’s perfect for everything from weddings and corporate meetups to special celebrations — and it has a laid-back California vibe with eco-friendly touches and beautiful ocean views. </a:t>
            </a:r>
          </a:p>
        </p:txBody>
      </p:sp>
      <p:sp>
        <p:nvSpPr>
          <p:cNvPr name="Freeform 7" id="7"/>
          <p:cNvSpPr/>
          <p:nvPr/>
        </p:nvSpPr>
        <p:spPr>
          <a:xfrm flipH="false" flipV="false" rot="0">
            <a:off x="5894917" y="4433207"/>
            <a:ext cx="7098314" cy="5475625"/>
          </a:xfrm>
          <a:custGeom>
            <a:avLst/>
            <a:gdLst/>
            <a:ahLst/>
            <a:cxnLst/>
            <a:rect r="r" b="b" t="t" l="l"/>
            <a:pathLst>
              <a:path h="5475625" w="7098314">
                <a:moveTo>
                  <a:pt x="0" y="0"/>
                </a:moveTo>
                <a:lnTo>
                  <a:pt x="7098314" y="0"/>
                </a:lnTo>
                <a:lnTo>
                  <a:pt x="7098314" y="5475626"/>
                </a:lnTo>
                <a:lnTo>
                  <a:pt x="0" y="5475626"/>
                </a:lnTo>
                <a:lnTo>
                  <a:pt x="0" y="0"/>
                </a:lnTo>
                <a:close/>
              </a:path>
            </a:pathLst>
          </a:custGeom>
          <a:blipFill>
            <a:blip r:embed="rId6"/>
            <a:stretch>
              <a:fillRect l="0" t="0" r="-299" b="0"/>
            </a:stretch>
          </a:blipFill>
        </p:spPr>
      </p:sp>
      <p:sp>
        <p:nvSpPr>
          <p:cNvPr name="TextBox 8" id="8"/>
          <p:cNvSpPr txBox="true"/>
          <p:nvPr/>
        </p:nvSpPr>
        <p:spPr>
          <a:xfrm rot="0">
            <a:off x="418423" y="4361815"/>
            <a:ext cx="4619734" cy="5467985"/>
          </a:xfrm>
          <a:prstGeom prst="rect">
            <a:avLst/>
          </a:prstGeom>
        </p:spPr>
        <p:txBody>
          <a:bodyPr anchor="t" rtlCol="false" tIns="0" lIns="0" bIns="0" rIns="0">
            <a:spAutoFit/>
          </a:bodyPr>
          <a:lstStyle/>
          <a:p>
            <a:pPr algn="l">
              <a:lnSpc>
                <a:spcPts val="3639"/>
              </a:lnSpc>
            </a:pPr>
            <a:r>
              <a:rPr lang="en-US" sz="2599">
                <a:solidFill>
                  <a:srgbClr val="8B8971"/>
                </a:solidFill>
                <a:latin typeface="TT Fors"/>
                <a:ea typeface="TT Fors"/>
                <a:cs typeface="TT Fors"/>
                <a:sym typeface="TT Fors"/>
              </a:rPr>
              <a:t>My Role: Social Media &amp; Event Operations Lead Managed social media, website updates, and event content creation. Coordinated on-site and remote event operations, leading a team that handled orders and support when off-site. Ensured smooth execution through staff and vendor coordination.</a:t>
            </a:r>
          </a:p>
          <a:p>
            <a:pPr algn="l" marL="0" indent="0" lvl="0">
              <a:lnSpc>
                <a:spcPts val="3639"/>
              </a:lnSpc>
              <a:spcBef>
                <a:spcPct val="0"/>
              </a:spcBef>
            </a:pPr>
          </a:p>
        </p:txBody>
      </p:sp>
      <p:sp>
        <p:nvSpPr>
          <p:cNvPr name="TextBox 9" id="9"/>
          <p:cNvSpPr txBox="true"/>
          <p:nvPr/>
        </p:nvSpPr>
        <p:spPr>
          <a:xfrm rot="0">
            <a:off x="15210238" y="9015095"/>
            <a:ext cx="4619734" cy="4387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Oct 2023-May 2025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2741160" y="5460933"/>
            <a:ext cx="5071207" cy="4411855"/>
          </a:xfrm>
          <a:custGeom>
            <a:avLst/>
            <a:gdLst/>
            <a:ahLst/>
            <a:cxnLst/>
            <a:rect r="r" b="b" t="t" l="l"/>
            <a:pathLst>
              <a:path h="4411855" w="5071207">
                <a:moveTo>
                  <a:pt x="0" y="0"/>
                </a:moveTo>
                <a:lnTo>
                  <a:pt x="5071207" y="0"/>
                </a:lnTo>
                <a:lnTo>
                  <a:pt x="5071207" y="4411856"/>
                </a:lnTo>
                <a:lnTo>
                  <a:pt x="0" y="4411856"/>
                </a:lnTo>
                <a:lnTo>
                  <a:pt x="0" y="0"/>
                </a:lnTo>
                <a:close/>
              </a:path>
            </a:pathLst>
          </a:custGeom>
          <a:blipFill>
            <a:blip r:embed="rId3"/>
            <a:stretch>
              <a:fillRect l="-13102" t="0" r="-2196" b="0"/>
            </a:stretch>
          </a:blipFill>
        </p:spPr>
      </p:sp>
      <p:sp>
        <p:nvSpPr>
          <p:cNvPr name="Freeform 4" id="4"/>
          <p:cNvSpPr/>
          <p:nvPr/>
        </p:nvSpPr>
        <p:spPr>
          <a:xfrm flipH="false" flipV="false" rot="0">
            <a:off x="12886009" y="333029"/>
            <a:ext cx="4926359" cy="4810471"/>
          </a:xfrm>
          <a:custGeom>
            <a:avLst/>
            <a:gdLst/>
            <a:ahLst/>
            <a:cxnLst/>
            <a:rect r="r" b="b" t="t" l="l"/>
            <a:pathLst>
              <a:path h="4810471" w="4926359">
                <a:moveTo>
                  <a:pt x="0" y="0"/>
                </a:moveTo>
                <a:lnTo>
                  <a:pt x="4926358" y="0"/>
                </a:lnTo>
                <a:lnTo>
                  <a:pt x="4926358" y="4810471"/>
                </a:lnTo>
                <a:lnTo>
                  <a:pt x="0" y="4810471"/>
                </a:lnTo>
                <a:lnTo>
                  <a:pt x="0" y="0"/>
                </a:lnTo>
                <a:close/>
              </a:path>
            </a:pathLst>
          </a:custGeom>
          <a:blipFill>
            <a:blip r:embed="rId4"/>
            <a:stretch>
              <a:fillRect l="-20112" t="0" r="-20112" b="0"/>
            </a:stretch>
          </a:blipFill>
        </p:spPr>
      </p:sp>
      <p:sp>
        <p:nvSpPr>
          <p:cNvPr name="Freeform 5" id="5"/>
          <p:cNvSpPr/>
          <p:nvPr/>
        </p:nvSpPr>
        <p:spPr>
          <a:xfrm flipH="false" flipV="false" rot="0">
            <a:off x="276529" y="333029"/>
            <a:ext cx="1034079" cy="1034079"/>
          </a:xfrm>
          <a:custGeom>
            <a:avLst/>
            <a:gdLst/>
            <a:ahLst/>
            <a:cxnLst/>
            <a:rect r="r" b="b" t="t" l="l"/>
            <a:pathLst>
              <a:path h="1034079" w="1034079">
                <a:moveTo>
                  <a:pt x="0" y="0"/>
                </a:moveTo>
                <a:lnTo>
                  <a:pt x="1034079" y="0"/>
                </a:lnTo>
                <a:lnTo>
                  <a:pt x="1034079" y="1034079"/>
                </a:lnTo>
                <a:lnTo>
                  <a:pt x="0" y="10340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070651" y="1545740"/>
            <a:ext cx="4230951" cy="6423074"/>
          </a:xfrm>
          <a:custGeom>
            <a:avLst/>
            <a:gdLst/>
            <a:ahLst/>
            <a:cxnLst/>
            <a:rect r="r" b="b" t="t" l="l"/>
            <a:pathLst>
              <a:path h="6423074" w="4230951">
                <a:moveTo>
                  <a:pt x="0" y="0"/>
                </a:moveTo>
                <a:lnTo>
                  <a:pt x="4230951" y="0"/>
                </a:lnTo>
                <a:lnTo>
                  <a:pt x="4230951" y="6423074"/>
                </a:lnTo>
                <a:lnTo>
                  <a:pt x="0" y="6423074"/>
                </a:lnTo>
                <a:lnTo>
                  <a:pt x="0" y="0"/>
                </a:lnTo>
                <a:close/>
              </a:path>
            </a:pathLst>
          </a:custGeom>
          <a:blipFill>
            <a:blip r:embed="rId7"/>
            <a:stretch>
              <a:fillRect l="0" t="0" r="0" b="0"/>
            </a:stretch>
          </a:blipFill>
        </p:spPr>
      </p:sp>
      <p:sp>
        <p:nvSpPr>
          <p:cNvPr name="TextBox 7" id="7"/>
          <p:cNvSpPr txBox="true"/>
          <p:nvPr/>
        </p:nvSpPr>
        <p:spPr>
          <a:xfrm rot="0">
            <a:off x="452066" y="2087359"/>
            <a:ext cx="6457544" cy="1289259"/>
          </a:xfrm>
          <a:prstGeom prst="rect">
            <a:avLst/>
          </a:prstGeom>
        </p:spPr>
        <p:txBody>
          <a:bodyPr anchor="t" rtlCol="false" tIns="0" lIns="0" bIns="0" rIns="0">
            <a:spAutoFit/>
          </a:bodyPr>
          <a:lstStyle/>
          <a:p>
            <a:pPr algn="l">
              <a:lnSpc>
                <a:spcPts val="7742"/>
              </a:lnSpc>
            </a:pPr>
            <a:r>
              <a:rPr lang="en-US" sz="9800">
                <a:solidFill>
                  <a:srgbClr val="8B8971"/>
                </a:solidFill>
                <a:latin typeface="Bad Russian"/>
                <a:ea typeface="Bad Russian"/>
                <a:cs typeface="Bad Russian"/>
                <a:sym typeface="Bad Russian"/>
              </a:rPr>
              <a:t>Last Call</a:t>
            </a:r>
          </a:p>
          <a:p>
            <a:pPr algn="l" marL="0" indent="0" lvl="0">
              <a:lnSpc>
                <a:spcPts val="2765"/>
              </a:lnSpc>
              <a:spcBef>
                <a:spcPct val="0"/>
              </a:spcBef>
            </a:pPr>
            <a:r>
              <a:rPr lang="en-US" sz="3500">
                <a:solidFill>
                  <a:srgbClr val="8B8971"/>
                </a:solidFill>
                <a:latin typeface="Bad Russian"/>
                <a:ea typeface="Bad Russian"/>
                <a:cs typeface="Bad Russian"/>
                <a:sym typeface="Bad Russian"/>
              </a:rPr>
              <a:t>bar + Catering</a:t>
            </a:r>
          </a:p>
        </p:txBody>
      </p:sp>
      <p:sp>
        <p:nvSpPr>
          <p:cNvPr name="TextBox 8" id="8"/>
          <p:cNvSpPr txBox="true"/>
          <p:nvPr/>
        </p:nvSpPr>
        <p:spPr>
          <a:xfrm rot="0">
            <a:off x="452066" y="3528695"/>
            <a:ext cx="7180435" cy="3181985"/>
          </a:xfrm>
          <a:prstGeom prst="rect">
            <a:avLst/>
          </a:prstGeom>
        </p:spPr>
        <p:txBody>
          <a:bodyPr anchor="t" rtlCol="false" tIns="0" lIns="0" bIns="0" rIns="0">
            <a:spAutoFit/>
          </a:bodyPr>
          <a:lstStyle/>
          <a:p>
            <a:pPr algn="l" marL="0" indent="0" lvl="0">
              <a:lnSpc>
                <a:spcPts val="3639"/>
              </a:lnSpc>
              <a:spcBef>
                <a:spcPct val="0"/>
              </a:spcBef>
            </a:pPr>
            <a:r>
              <a:rPr lang="en-US" sz="2599">
                <a:solidFill>
                  <a:srgbClr val="8B8971"/>
                </a:solidFill>
                <a:latin typeface="TT Fors"/>
                <a:ea typeface="TT Fors"/>
                <a:cs typeface="TT Fors"/>
                <a:sym typeface="TT Fors"/>
              </a:rPr>
              <a:t>About: Last Call Bar Catering + Events is a nationwide bar catering and event planning company that makes celebrations pop with crafted cocktails, premium spirits, and full-service coordination. Think custom drink menus and smooth execution — so every event feels special</a:t>
            </a:r>
          </a:p>
        </p:txBody>
      </p:sp>
      <p:sp>
        <p:nvSpPr>
          <p:cNvPr name="TextBox 9" id="9"/>
          <p:cNvSpPr txBox="true"/>
          <p:nvPr/>
        </p:nvSpPr>
        <p:spPr>
          <a:xfrm rot="0">
            <a:off x="276529" y="7015480"/>
            <a:ext cx="7180435" cy="2491740"/>
          </a:xfrm>
          <a:prstGeom prst="rect">
            <a:avLst/>
          </a:prstGeom>
        </p:spPr>
        <p:txBody>
          <a:bodyPr anchor="t" rtlCol="false" tIns="0" lIns="0" bIns="0" rIns="0">
            <a:spAutoFit/>
          </a:bodyPr>
          <a:lstStyle/>
          <a:p>
            <a:pPr algn="l" marL="518158" indent="-259079" lvl="1">
              <a:lnSpc>
                <a:spcPts val="3359"/>
              </a:lnSpc>
              <a:buFont typeface="Arial"/>
              <a:buChar char="•"/>
            </a:pPr>
            <a:r>
              <a:rPr lang="en-US" sz="2399">
                <a:solidFill>
                  <a:srgbClr val="8B8971"/>
                </a:solidFill>
                <a:latin typeface="TT Fors"/>
                <a:ea typeface="TT Fors"/>
                <a:cs typeface="TT Fors"/>
                <a:sym typeface="TT Fors"/>
              </a:rPr>
              <a:t>My Role: Managed social media, website updates, and event content creation. Assisted with event operations both alongside the owner and independently, coordinating staff and vendors as needed</a:t>
            </a:r>
          </a:p>
          <a:p>
            <a:pPr algn="l" marL="0" indent="0" lvl="0">
              <a:lnSpc>
                <a:spcPts val="3359"/>
              </a:lnSpc>
              <a:spcBef>
                <a:spcPct val="0"/>
              </a:spcBef>
            </a:pPr>
          </a:p>
        </p:txBody>
      </p:sp>
      <p:sp>
        <p:nvSpPr>
          <p:cNvPr name="TextBox 10" id="10"/>
          <p:cNvSpPr txBox="true"/>
          <p:nvPr/>
        </p:nvSpPr>
        <p:spPr>
          <a:xfrm rot="0">
            <a:off x="276529" y="9669145"/>
            <a:ext cx="7180435" cy="396240"/>
          </a:xfrm>
          <a:prstGeom prst="rect">
            <a:avLst/>
          </a:prstGeom>
        </p:spPr>
        <p:txBody>
          <a:bodyPr anchor="t" rtlCol="false" tIns="0" lIns="0" bIns="0" rIns="0">
            <a:spAutoFit/>
          </a:bodyPr>
          <a:lstStyle/>
          <a:p>
            <a:pPr algn="l" marL="0" indent="0" lvl="0">
              <a:lnSpc>
                <a:spcPts val="3359"/>
              </a:lnSpc>
              <a:spcBef>
                <a:spcPct val="0"/>
              </a:spcBef>
            </a:pPr>
            <a:r>
              <a:rPr lang="en-US" sz="2399">
                <a:solidFill>
                  <a:srgbClr val="8B8971"/>
                </a:solidFill>
                <a:latin typeface="TT Fors"/>
                <a:ea typeface="TT Fors"/>
                <a:cs typeface="TT Fors"/>
                <a:sym typeface="TT Fors"/>
              </a:rPr>
              <a:t>Jan 2021- Current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3298360" y="492569"/>
            <a:ext cx="11691280" cy="1110362"/>
          </a:xfrm>
          <a:prstGeom prst="rect">
            <a:avLst/>
          </a:prstGeom>
        </p:spPr>
        <p:txBody>
          <a:bodyPr anchor="t" rtlCol="false" tIns="0" lIns="0" bIns="0" rIns="0">
            <a:spAutoFit/>
          </a:bodyPr>
          <a:lstStyle/>
          <a:p>
            <a:pPr algn="ctr" marL="0" indent="0" lvl="0">
              <a:lnSpc>
                <a:spcPts val="7742"/>
              </a:lnSpc>
              <a:spcBef>
                <a:spcPct val="0"/>
              </a:spcBef>
            </a:pPr>
            <a:r>
              <a:rPr lang="en-US" sz="9800">
                <a:solidFill>
                  <a:srgbClr val="8B8971"/>
                </a:solidFill>
                <a:latin typeface="Bad Russian"/>
                <a:ea typeface="Bad Russian"/>
                <a:cs typeface="Bad Russian"/>
                <a:sym typeface="Bad Russian"/>
              </a:rPr>
              <a:t>Glamour Closet</a:t>
            </a:r>
          </a:p>
        </p:txBody>
      </p:sp>
      <p:sp>
        <p:nvSpPr>
          <p:cNvPr name="Freeform 4" id="4"/>
          <p:cNvSpPr/>
          <p:nvPr/>
        </p:nvSpPr>
        <p:spPr>
          <a:xfrm flipH="false" flipV="false" rot="0">
            <a:off x="893463" y="4363769"/>
            <a:ext cx="7723940" cy="5174250"/>
          </a:xfrm>
          <a:custGeom>
            <a:avLst/>
            <a:gdLst/>
            <a:ahLst/>
            <a:cxnLst/>
            <a:rect r="r" b="b" t="t" l="l"/>
            <a:pathLst>
              <a:path h="5174250" w="7723940">
                <a:moveTo>
                  <a:pt x="0" y="0"/>
                </a:moveTo>
                <a:lnTo>
                  <a:pt x="7723939" y="0"/>
                </a:lnTo>
                <a:lnTo>
                  <a:pt x="7723939" y="5174250"/>
                </a:lnTo>
                <a:lnTo>
                  <a:pt x="0" y="5174250"/>
                </a:lnTo>
                <a:lnTo>
                  <a:pt x="0" y="0"/>
                </a:lnTo>
                <a:close/>
              </a:path>
            </a:pathLst>
          </a:custGeom>
          <a:blipFill>
            <a:blip r:embed="rId3"/>
            <a:stretch>
              <a:fillRect l="0" t="-150" r="0" b="0"/>
            </a:stretch>
          </a:blipFill>
        </p:spPr>
      </p:sp>
      <p:sp>
        <p:nvSpPr>
          <p:cNvPr name="Freeform 5" id="5"/>
          <p:cNvSpPr/>
          <p:nvPr/>
        </p:nvSpPr>
        <p:spPr>
          <a:xfrm flipH="false" flipV="false" rot="0">
            <a:off x="9008600" y="5143500"/>
            <a:ext cx="6230964" cy="4882810"/>
          </a:xfrm>
          <a:custGeom>
            <a:avLst/>
            <a:gdLst/>
            <a:ahLst/>
            <a:cxnLst/>
            <a:rect r="r" b="b" t="t" l="l"/>
            <a:pathLst>
              <a:path h="4882810" w="6230964">
                <a:moveTo>
                  <a:pt x="0" y="0"/>
                </a:moveTo>
                <a:lnTo>
                  <a:pt x="6230964" y="0"/>
                </a:lnTo>
                <a:lnTo>
                  <a:pt x="6230964" y="4882810"/>
                </a:lnTo>
                <a:lnTo>
                  <a:pt x="0" y="4882810"/>
                </a:lnTo>
                <a:lnTo>
                  <a:pt x="0" y="0"/>
                </a:lnTo>
                <a:close/>
              </a:path>
            </a:pathLst>
          </a:custGeom>
          <a:blipFill>
            <a:blip r:embed="rId4"/>
            <a:stretch>
              <a:fillRect l="0" t="0" r="0" b="0"/>
            </a:stretch>
          </a:blipFill>
        </p:spPr>
      </p:sp>
      <p:sp>
        <p:nvSpPr>
          <p:cNvPr name="Freeform 6" id="6"/>
          <p:cNvSpPr/>
          <p:nvPr/>
        </p:nvSpPr>
        <p:spPr>
          <a:xfrm flipH="false" flipV="false" rot="0">
            <a:off x="8807838" y="4680387"/>
            <a:ext cx="672324" cy="672324"/>
          </a:xfrm>
          <a:custGeom>
            <a:avLst/>
            <a:gdLst/>
            <a:ahLst/>
            <a:cxnLst/>
            <a:rect r="r" b="b" t="t" l="l"/>
            <a:pathLst>
              <a:path h="672324" w="672324">
                <a:moveTo>
                  <a:pt x="0" y="0"/>
                </a:moveTo>
                <a:lnTo>
                  <a:pt x="672324" y="0"/>
                </a:lnTo>
                <a:lnTo>
                  <a:pt x="672324" y="672324"/>
                </a:lnTo>
                <a:lnTo>
                  <a:pt x="0" y="6723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028700" y="1896159"/>
            <a:ext cx="7254134" cy="2267585"/>
          </a:xfrm>
          <a:prstGeom prst="rect">
            <a:avLst/>
          </a:prstGeom>
        </p:spPr>
        <p:txBody>
          <a:bodyPr anchor="t" rtlCol="false" tIns="0" lIns="0" bIns="0" rIns="0">
            <a:spAutoFit/>
          </a:bodyPr>
          <a:lstStyle/>
          <a:p>
            <a:pPr algn="ctr" marL="0" indent="0" lvl="0">
              <a:lnSpc>
                <a:spcPts val="3639"/>
              </a:lnSpc>
              <a:spcBef>
                <a:spcPct val="0"/>
              </a:spcBef>
            </a:pPr>
            <a:r>
              <a:rPr lang="en-US" sz="2599">
                <a:solidFill>
                  <a:srgbClr val="8B8971"/>
                </a:solidFill>
                <a:latin typeface="TT Fors"/>
                <a:ea typeface="TT Fors"/>
                <a:cs typeface="TT Fors"/>
                <a:sym typeface="TT Fors"/>
              </a:rPr>
              <a:t>Glamour Closet is a stylish women’s fashion shop where you can find trendy designer pieces and unique wardrobe staples that make outfits feel special — kind of like your go-to spot for elevated, chic looks.</a:t>
            </a:r>
          </a:p>
        </p:txBody>
      </p:sp>
      <p:sp>
        <p:nvSpPr>
          <p:cNvPr name="TextBox 8" id="8"/>
          <p:cNvSpPr txBox="true"/>
          <p:nvPr/>
        </p:nvSpPr>
        <p:spPr>
          <a:xfrm rot="0">
            <a:off x="8807838" y="1638984"/>
            <a:ext cx="8748455" cy="3181985"/>
          </a:xfrm>
          <a:prstGeom prst="rect">
            <a:avLst/>
          </a:prstGeom>
        </p:spPr>
        <p:txBody>
          <a:bodyPr anchor="t" rtlCol="false" tIns="0" lIns="0" bIns="0" rIns="0">
            <a:spAutoFit/>
          </a:bodyPr>
          <a:lstStyle/>
          <a:p>
            <a:pPr algn="ctr">
              <a:lnSpc>
                <a:spcPts val="3639"/>
              </a:lnSpc>
            </a:pPr>
            <a:r>
              <a:rPr lang="en-US" sz="2599">
                <a:solidFill>
                  <a:srgbClr val="8B8971"/>
                </a:solidFill>
                <a:latin typeface="TT Fors"/>
                <a:ea typeface="TT Fors"/>
                <a:cs typeface="TT Fors"/>
                <a:sym typeface="TT Fors"/>
              </a:rPr>
              <a:t>My Role: Manager - Sold designer dresses, consistently hitting sales goals and earning promotion to Store Manager. Managed schedules, inventory, opening/closing procedures, and store operations. Attended trunk shows, fashion shows, and events representing the brand.</a:t>
            </a:r>
          </a:p>
          <a:p>
            <a:pPr algn="ctr" marL="0" indent="0" lvl="0">
              <a:lnSpc>
                <a:spcPts val="3639"/>
              </a:lnSpc>
              <a:spcBef>
                <a:spcPct val="0"/>
              </a:spcBef>
            </a:pPr>
          </a:p>
        </p:txBody>
      </p:sp>
      <p:sp>
        <p:nvSpPr>
          <p:cNvPr name="TextBox 9" id="9"/>
          <p:cNvSpPr txBox="true"/>
          <p:nvPr/>
        </p:nvSpPr>
        <p:spPr>
          <a:xfrm rot="0">
            <a:off x="-1163905" y="9693570"/>
            <a:ext cx="7254134" cy="438785"/>
          </a:xfrm>
          <a:prstGeom prst="rect">
            <a:avLst/>
          </a:prstGeom>
        </p:spPr>
        <p:txBody>
          <a:bodyPr anchor="t" rtlCol="false" tIns="0" lIns="0" bIns="0" rIns="0">
            <a:spAutoFit/>
          </a:bodyPr>
          <a:lstStyle/>
          <a:p>
            <a:pPr algn="ctr" marL="0" indent="0" lvl="0">
              <a:lnSpc>
                <a:spcPts val="3639"/>
              </a:lnSpc>
              <a:spcBef>
                <a:spcPct val="0"/>
              </a:spcBef>
            </a:pPr>
            <a:r>
              <a:rPr lang="en-US" sz="2599">
                <a:solidFill>
                  <a:srgbClr val="8B8971"/>
                </a:solidFill>
                <a:latin typeface="TT Fors"/>
                <a:ea typeface="TT Fors"/>
                <a:cs typeface="TT Fors"/>
                <a:sym typeface="TT Fors"/>
              </a:rPr>
              <a:t>June 2018 to Dec 2020</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7079456" y="9000919"/>
            <a:ext cx="976261" cy="976261"/>
          </a:xfrm>
          <a:custGeom>
            <a:avLst/>
            <a:gdLst/>
            <a:ahLst/>
            <a:cxnLst/>
            <a:rect r="r" b="b" t="t" l="l"/>
            <a:pathLst>
              <a:path h="976261" w="976261">
                <a:moveTo>
                  <a:pt x="0" y="0"/>
                </a:moveTo>
                <a:lnTo>
                  <a:pt x="976261" y="0"/>
                </a:lnTo>
                <a:lnTo>
                  <a:pt x="976261" y="976261"/>
                </a:lnTo>
                <a:lnTo>
                  <a:pt x="0" y="9762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165470" y="1028700"/>
            <a:ext cx="7231761" cy="8229600"/>
          </a:xfrm>
          <a:custGeom>
            <a:avLst/>
            <a:gdLst/>
            <a:ahLst/>
            <a:cxnLst/>
            <a:rect r="r" b="b" t="t" l="l"/>
            <a:pathLst>
              <a:path h="8229600" w="7231761">
                <a:moveTo>
                  <a:pt x="0" y="0"/>
                </a:moveTo>
                <a:lnTo>
                  <a:pt x="7231761" y="0"/>
                </a:lnTo>
                <a:lnTo>
                  <a:pt x="7231761" y="8229600"/>
                </a:lnTo>
                <a:lnTo>
                  <a:pt x="0" y="8229600"/>
                </a:lnTo>
                <a:lnTo>
                  <a:pt x="0" y="0"/>
                </a:lnTo>
                <a:close/>
              </a:path>
            </a:pathLst>
          </a:custGeom>
          <a:blipFill>
            <a:blip r:embed="rId5"/>
            <a:stretch>
              <a:fillRect l="0" t="0" r="0" b="0"/>
            </a:stretch>
          </a:blipFill>
        </p:spPr>
      </p:sp>
      <p:sp>
        <p:nvSpPr>
          <p:cNvPr name="TextBox 5" id="5"/>
          <p:cNvSpPr txBox="true"/>
          <p:nvPr/>
        </p:nvSpPr>
        <p:spPr>
          <a:xfrm rot="0">
            <a:off x="8892654" y="3198953"/>
            <a:ext cx="8502912" cy="1110362"/>
          </a:xfrm>
          <a:prstGeom prst="rect">
            <a:avLst/>
          </a:prstGeom>
        </p:spPr>
        <p:txBody>
          <a:bodyPr anchor="t" rtlCol="false" tIns="0" lIns="0" bIns="0" rIns="0">
            <a:spAutoFit/>
          </a:bodyPr>
          <a:lstStyle/>
          <a:p>
            <a:pPr algn="l" marL="0" indent="0" lvl="0">
              <a:lnSpc>
                <a:spcPts val="7742"/>
              </a:lnSpc>
              <a:spcBef>
                <a:spcPct val="0"/>
              </a:spcBef>
            </a:pPr>
            <a:r>
              <a:rPr lang="en-US" sz="9800">
                <a:solidFill>
                  <a:srgbClr val="8B8971"/>
                </a:solidFill>
                <a:latin typeface="Bad Russian"/>
                <a:ea typeface="Bad Russian"/>
                <a:cs typeface="Bad Russian"/>
                <a:sym typeface="Bad Russian"/>
              </a:rPr>
              <a:t>Thank you,</a:t>
            </a:r>
          </a:p>
        </p:txBody>
      </p:sp>
      <p:sp>
        <p:nvSpPr>
          <p:cNvPr name="TextBox 6" id="6"/>
          <p:cNvSpPr txBox="true"/>
          <p:nvPr/>
        </p:nvSpPr>
        <p:spPr>
          <a:xfrm rot="0">
            <a:off x="8505637" y="4443095"/>
            <a:ext cx="8265533" cy="1353185"/>
          </a:xfrm>
          <a:prstGeom prst="rect">
            <a:avLst/>
          </a:prstGeom>
        </p:spPr>
        <p:txBody>
          <a:bodyPr anchor="t" rtlCol="false" tIns="0" lIns="0" bIns="0" rIns="0">
            <a:spAutoFit/>
          </a:bodyPr>
          <a:lstStyle/>
          <a:p>
            <a:pPr algn="ctr" marL="0" indent="0" lvl="0">
              <a:lnSpc>
                <a:spcPts val="3639"/>
              </a:lnSpc>
              <a:spcBef>
                <a:spcPct val="0"/>
              </a:spcBef>
            </a:pPr>
            <a:r>
              <a:rPr lang="en-US" sz="2599">
                <a:solidFill>
                  <a:srgbClr val="8B8971"/>
                </a:solidFill>
                <a:latin typeface="TT Fors"/>
                <a:ea typeface="TT Fors"/>
                <a:cs typeface="TT Fors"/>
                <a:sym typeface="TT Fors"/>
              </a:rPr>
              <a:t>I’m excited about the possibility of bringing my experience, creativity, and leadership to your team.</a:t>
            </a:r>
          </a:p>
          <a:p>
            <a:pPr algn="ctr" marL="0" indent="0" lvl="0">
              <a:lnSpc>
                <a:spcPts val="3639"/>
              </a:lnSpc>
              <a:spcBef>
                <a:spcPct val="0"/>
              </a:spcBef>
            </a:pPr>
          </a:p>
        </p:txBody>
      </p:sp>
      <p:grpSp>
        <p:nvGrpSpPr>
          <p:cNvPr name="Group 7" id="7"/>
          <p:cNvGrpSpPr/>
          <p:nvPr/>
        </p:nvGrpSpPr>
        <p:grpSpPr>
          <a:xfrm rot="0">
            <a:off x="14768032" y="5436837"/>
            <a:ext cx="2003138" cy="718885"/>
            <a:chOff x="0" y="0"/>
            <a:chExt cx="2670851" cy="958514"/>
          </a:xfrm>
        </p:grpSpPr>
        <p:sp>
          <p:nvSpPr>
            <p:cNvPr name="TextBox 8" id="8"/>
            <p:cNvSpPr txBox="true"/>
            <p:nvPr/>
          </p:nvSpPr>
          <p:spPr>
            <a:xfrm rot="0">
              <a:off x="0" y="76200"/>
              <a:ext cx="2670851" cy="867234"/>
            </a:xfrm>
            <a:prstGeom prst="rect">
              <a:avLst/>
            </a:prstGeom>
          </p:spPr>
          <p:txBody>
            <a:bodyPr anchor="t" rtlCol="false" tIns="0" lIns="0" bIns="0" rIns="0">
              <a:spAutoFit/>
            </a:bodyPr>
            <a:lstStyle/>
            <a:p>
              <a:pPr algn="ctr">
                <a:lnSpc>
                  <a:spcPts val="4657"/>
                </a:lnSpc>
              </a:pPr>
              <a:r>
                <a:rPr lang="en-US" sz="4657">
                  <a:solidFill>
                    <a:srgbClr val="C1666B"/>
                  </a:solidFill>
                  <a:latin typeface="Extenda 60 Giga"/>
                  <a:ea typeface="Extenda 60 Giga"/>
                  <a:cs typeface="Extenda 60 Giga"/>
                  <a:sym typeface="Extenda 60 Giga"/>
                </a:rPr>
                <a:t>DARRIUS</a:t>
              </a:r>
            </a:p>
          </p:txBody>
        </p:sp>
        <p:sp>
          <p:nvSpPr>
            <p:cNvPr name="TextBox 9" id="9"/>
            <p:cNvSpPr txBox="true"/>
            <p:nvPr/>
          </p:nvSpPr>
          <p:spPr>
            <a:xfrm rot="0">
              <a:off x="0" y="357640"/>
              <a:ext cx="2670851" cy="600874"/>
            </a:xfrm>
            <a:prstGeom prst="rect">
              <a:avLst/>
            </a:prstGeom>
          </p:spPr>
          <p:txBody>
            <a:bodyPr anchor="t" rtlCol="false" tIns="0" lIns="0" bIns="0" rIns="0">
              <a:spAutoFit/>
            </a:bodyPr>
            <a:lstStyle/>
            <a:p>
              <a:pPr algn="ctr">
                <a:lnSpc>
                  <a:spcPts val="3193"/>
                </a:lnSpc>
              </a:pPr>
              <a:r>
                <a:rPr lang="en-US" sz="3193">
                  <a:solidFill>
                    <a:srgbClr val="D4B483"/>
                  </a:solidFill>
                  <a:latin typeface="Scandilover Script"/>
                  <a:ea typeface="Scandilover Script"/>
                  <a:cs typeface="Scandilover Script"/>
                  <a:sym typeface="Scandilover Script"/>
                </a:rPr>
                <a:t>Lee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DAG9t34J3Bw</dc:identifier>
  <dcterms:modified xsi:type="dcterms:W3CDTF">2011-08-01T06:04:30Z</dcterms:modified>
  <cp:revision>1</cp:revision>
  <dc:title>Beige Earthy Soft Aesthetic Brand Guidelines Presentation</dc:title>
</cp:coreProperties>
</file>